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75" r:id="rId10"/>
    <p:sldId id="264" r:id="rId11"/>
    <p:sldId id="276" r:id="rId12"/>
    <p:sldId id="273" r:id="rId13"/>
    <p:sldId id="277" r:id="rId14"/>
    <p:sldId id="265" r:id="rId15"/>
    <p:sldId id="266" r:id="rId16"/>
    <p:sldId id="278" r:id="rId17"/>
    <p:sldId id="267" r:id="rId18"/>
    <p:sldId id="279" r:id="rId19"/>
    <p:sldId id="269" r:id="rId20"/>
    <p:sldId id="280" r:id="rId21"/>
    <p:sldId id="270" r:id="rId22"/>
    <p:sldId id="271" r:id="rId23"/>
    <p:sldId id="281" r:id="rId24"/>
    <p:sldId id="272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65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66B1D-5A0A-F34D-B15B-91E93A49159A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O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35BA-990B-134B-86DC-48EB19FBFD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1385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35BA-990B-134B-86DC-48EB19FBFDDD}" type="slidenum">
              <a:rPr lang="en-OM" smtClean="0"/>
              <a:t>23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80851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3175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421287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59012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65128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0268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405109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01349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8738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70541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07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30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11/09/2023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002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insideairbnb.com/get-the-dat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CC4D-EE67-0127-FF69-E258CF1C4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53159"/>
            <a:ext cx="8361229" cy="1640546"/>
          </a:xfrm>
        </p:spPr>
        <p:txBody>
          <a:bodyPr>
            <a:normAutofit/>
          </a:bodyPr>
          <a:lstStyle/>
          <a:p>
            <a:r>
              <a:rPr lang="en-OM" sz="5400" b="1" cap="none"/>
              <a:t>Exploratory Data Analysis of Airbnb Listings</a:t>
            </a:r>
            <a:endParaRPr lang="en-OM" sz="5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94604-397B-F97B-B7D4-513289548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9646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BF44-7275-64E0-8A9E-7E3EC786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20316"/>
            <a:ext cx="10154653" cy="721895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CA14A-70BA-8AAD-26A1-48F1C57E3B0F}"/>
              </a:ext>
            </a:extLst>
          </p:cNvPr>
          <p:cNvSpPr txBox="1"/>
          <p:nvPr/>
        </p:nvSpPr>
        <p:spPr>
          <a:xfrm>
            <a:off x="818148" y="3613328"/>
            <a:ext cx="47524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Entire homes or apartments</a:t>
            </a:r>
            <a:r>
              <a:rPr lang="en-OM" dirty="0"/>
              <a:t> are in high demand, accounting for </a:t>
            </a:r>
            <a:r>
              <a:rPr lang="en-OM" b="1" dirty="0"/>
              <a:t>83%</a:t>
            </a:r>
            <a:r>
              <a:rPr lang="en-OM" dirty="0"/>
              <a:t> in Austin.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</a:t>
            </a:r>
            <a:r>
              <a:rPr lang="en-OM" b="1" dirty="0"/>
              <a:t>price</a:t>
            </a:r>
            <a:r>
              <a:rPr lang="en-OM" dirty="0"/>
              <a:t> for a </a:t>
            </a:r>
            <a:r>
              <a:rPr lang="en-OM" b="1" dirty="0"/>
              <a:t>entire home </a:t>
            </a:r>
            <a:r>
              <a:rPr lang="en-OM" dirty="0"/>
              <a:t>is the </a:t>
            </a:r>
            <a:r>
              <a:rPr lang="en-OM" b="1" dirty="0"/>
              <a:t>highest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 hotel room is priced more than the combined price of a private and shared room.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in Austin, with shared and hotel rooms in distant third and fourth.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04FF13-6E2F-A45A-1600-E2BF94C16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7" y="797292"/>
            <a:ext cx="9601200" cy="263170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0F4450-33B6-7D2C-6F41-6C1D4B2F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22" y="4072944"/>
            <a:ext cx="6297020" cy="14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3A700B-0BA4-45A7-1F71-057D7D914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75" y="1009555"/>
            <a:ext cx="9601200" cy="115995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D544DE2-DD20-F115-6080-55C97552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71450"/>
            <a:ext cx="10118725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A5AE-A38D-2F86-0242-7F4C5B68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" y="3560064"/>
            <a:ext cx="7772400" cy="958241"/>
          </a:xfrm>
          <a:prstGeom prst="rect">
            <a:avLst/>
          </a:prstGeom>
        </p:spPr>
      </p:pic>
      <p:pic>
        <p:nvPicPr>
          <p:cNvPr id="10" name="Picture 9" descr="A screenshot of a room type&#10;&#10;Description automatically generated">
            <a:extLst>
              <a:ext uri="{FF2B5EF4-FFF2-40B4-BE49-F238E27FC236}">
                <a16:creationId xmlns:a16="http://schemas.microsoft.com/office/drawing/2014/main" id="{9E0EC53C-7186-8F4E-005B-F93A0B71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94" y="3560064"/>
            <a:ext cx="196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6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8D84-3DA8-51C0-16FA-58204CDE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3" y="180473"/>
            <a:ext cx="11225463" cy="1155031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84155-9E0F-43A4-D663-2F18113A8628}"/>
              </a:ext>
            </a:extLst>
          </p:cNvPr>
          <p:cNvSpPr txBox="1"/>
          <p:nvPr/>
        </p:nvSpPr>
        <p:spPr>
          <a:xfrm>
            <a:off x="7603958" y="2041197"/>
            <a:ext cx="425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Deeper look at correlation between price and room type by including each neighbourhood.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56FC0-86C8-1AFC-031D-30EBD36F0985}"/>
              </a:ext>
            </a:extLst>
          </p:cNvPr>
          <p:cNvSpPr txBox="1"/>
          <p:nvPr/>
        </p:nvSpPr>
        <p:spPr>
          <a:xfrm>
            <a:off x="7603958" y="3154810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average price, </a:t>
            </a:r>
            <a:r>
              <a:rPr lang="en-OM" b="1" dirty="0"/>
              <a:t>8 out of 10 neighborhoods </a:t>
            </a:r>
            <a:r>
              <a:rPr lang="en-OM" dirty="0"/>
              <a:t>are </a:t>
            </a:r>
            <a:r>
              <a:rPr lang="en-OM" b="1" dirty="0"/>
              <a:t>homes</a:t>
            </a:r>
            <a:r>
              <a:rPr lang="en-OM" dirty="0"/>
              <a:t> or </a:t>
            </a:r>
            <a:r>
              <a:rPr lang="en-OM" b="1" dirty="0"/>
              <a:t>apartments</a:t>
            </a:r>
            <a:r>
              <a:rPr lang="en-OM" dirty="0"/>
              <a:t>.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6AA657-C784-AA3F-70F9-0E60016C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73" y="1335504"/>
            <a:ext cx="6727906" cy="2809776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F6FDDF6-76DF-0989-CADE-111726E1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25" y="4292238"/>
            <a:ext cx="5949055" cy="24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1FD795C-11AF-2441-B714-34A06EAE4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88" y="1243584"/>
            <a:ext cx="7449756" cy="529721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504923-B48B-E37C-BE70-69974CA8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22238"/>
            <a:ext cx="11131740" cy="112134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52BB6F9-5E63-2669-7DF0-256925F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12" y="2004599"/>
            <a:ext cx="20701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4CCD-6F69-3C74-CCBF-2CC8491C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9" y="204537"/>
            <a:ext cx="9601200" cy="661737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Top Revenue Earners in Next 30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</p:spPr>
            <p:txBody>
              <a:bodyPr/>
              <a:lstStyle/>
              <a:p>
                <a:r>
                  <a:rPr lang="en-OM" dirty="0"/>
                  <a:t>Projected revenue for a listing is calculated from the availability field and by using this formula.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𝑝𝑟𝑜𝑗𝑒𝑐𝑡𝑒𝑑𝑟𝑒𝑣𝑒𝑛𝑢𝑒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𝑎𝑣𝑎𝑖𝑙𝑎𝑏𝑖𝑙𝑖𝑡𝑦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𝑝𝑟𝑖𝑐𝑒</m:t>
                    </m:r>
                  </m:oMath>
                </a14:m>
                <a:endParaRPr lang="en-OM" dirty="0"/>
              </a:p>
              <a:p>
                <a:pPr marL="0" indent="0">
                  <a:buNone/>
                </a:pPr>
                <a:endParaRPr lang="en-OM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  <a:blipFill>
                <a:blip r:embed="rId2"/>
                <a:stretch>
                  <a:fillRect l="-579" t="-873"/>
                </a:stretch>
              </a:blipFill>
            </p:spPr>
            <p:txBody>
              <a:bodyPr/>
              <a:lstStyle/>
              <a:p>
                <a:r>
                  <a:rPr lang="en-OM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D05AE0-5F6A-4EE8-0EA0-648C423397CA}"/>
              </a:ext>
            </a:extLst>
          </p:cNvPr>
          <p:cNvSpPr txBox="1"/>
          <p:nvPr/>
        </p:nvSpPr>
        <p:spPr>
          <a:xfrm>
            <a:off x="7754112" y="1371884"/>
            <a:ext cx="4205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Maximum revenue </a:t>
            </a:r>
            <a:r>
              <a:rPr lang="en-OM" dirty="0"/>
              <a:t>a listing earns is</a:t>
            </a:r>
            <a:r>
              <a:rPr lang="en-OM" b="1" dirty="0"/>
              <a:t> 300,000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Top 5 listings are either booked out or blocked by hosts in this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618DB-51FA-B12D-E2A8-3F9B16A8D012}"/>
              </a:ext>
            </a:extLst>
          </p:cNvPr>
          <p:cNvSpPr txBox="1"/>
          <p:nvPr/>
        </p:nvSpPr>
        <p:spPr>
          <a:xfrm>
            <a:off x="8674766" y="3354822"/>
            <a:ext cx="3393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Availability for next year:</a:t>
            </a:r>
          </a:p>
          <a:p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‘</a:t>
            </a:r>
            <a:r>
              <a:rPr lang="en-OM" b="1" dirty="0"/>
              <a:t>The Cathedrale</a:t>
            </a:r>
            <a:r>
              <a:rPr lang="en-OM" dirty="0"/>
              <a:t>’ property seems to be </a:t>
            </a:r>
            <a:r>
              <a:rPr lang="en-OM" b="1" dirty="0"/>
              <a:t>booked</a:t>
            </a:r>
            <a:r>
              <a:rPr lang="en-OM" dirty="0"/>
              <a:t> or </a:t>
            </a:r>
            <a:r>
              <a:rPr lang="en-OM" b="1" dirty="0"/>
              <a:t>blocked</a:t>
            </a:r>
            <a:r>
              <a:rPr lang="en-OM" dirty="0"/>
              <a:t> by </a:t>
            </a:r>
            <a:r>
              <a:rPr lang="en-OM" b="1" dirty="0"/>
              <a:t>hosts</a:t>
            </a:r>
            <a:r>
              <a:rPr lang="en-OM" dirty="0"/>
              <a:t> for the </a:t>
            </a:r>
            <a:r>
              <a:rPr lang="en-OM" b="1" dirty="0"/>
              <a:t>whole year</a:t>
            </a:r>
            <a:r>
              <a:rPr lang="en-OM" dirty="0"/>
              <a:t>.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FC85C0-17BF-4B48-E3A2-82164CD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6" y="1502408"/>
            <a:ext cx="5565902" cy="147446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33D20D5-6668-8E88-3623-6A56284B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66" y="3028720"/>
            <a:ext cx="7772400" cy="118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9CDC10-90D8-6D3D-8DB3-C1CCCE995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66" y="4425685"/>
            <a:ext cx="7772400" cy="783703"/>
          </a:xfrm>
          <a:prstGeom prst="rect">
            <a:avLst/>
          </a:prstGeom>
        </p:spPr>
      </p:pic>
      <p:pic>
        <p:nvPicPr>
          <p:cNvPr id="21" name="Picture 20" descr="A screenshot of a calendar&#10;&#10;Description automatically generated">
            <a:extLst>
              <a:ext uri="{FF2B5EF4-FFF2-40B4-BE49-F238E27FC236}">
                <a16:creationId xmlns:a16="http://schemas.microsoft.com/office/drawing/2014/main" id="{6C66EBEB-0F0B-FDC9-3CA9-B2A7E6A7A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66" y="5265913"/>
            <a:ext cx="8339170" cy="13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569E-B60C-FA95-F7E6-1B238C3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2" y="144381"/>
            <a:ext cx="9998242" cy="589542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F984-1F37-A222-63DF-92FC51E0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2" y="646177"/>
            <a:ext cx="11153272" cy="6067444"/>
          </a:xfrm>
        </p:spPr>
        <p:txBody>
          <a:bodyPr/>
          <a:lstStyle/>
          <a:p>
            <a:r>
              <a:rPr lang="en-OM" dirty="0"/>
              <a:t>Data is filtered using last review date to exclude ‘inactive listings’. Inactive listings are those who have received the last review beyond 6 months prior 2022-06-08.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F61E9-6371-0999-4FEF-1C626B771ACD}"/>
              </a:ext>
            </a:extLst>
          </p:cNvPr>
          <p:cNvSpPr txBox="1"/>
          <p:nvPr/>
        </p:nvSpPr>
        <p:spPr>
          <a:xfrm>
            <a:off x="8107680" y="1731268"/>
            <a:ext cx="388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recoups the highest revenue in the </a:t>
            </a:r>
            <a:r>
              <a:rPr lang="en-OM" b="1" dirty="0"/>
              <a:t>30-day period</a:t>
            </a:r>
            <a:r>
              <a:rPr lang="en-OM" dirty="0"/>
              <a:t>, with a </a:t>
            </a:r>
            <a:r>
              <a:rPr lang="en-OM" b="1" dirty="0"/>
              <a:t>47% revenue share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Four of the top 5 </a:t>
            </a:r>
            <a:r>
              <a:rPr lang="en-OM" dirty="0"/>
              <a:t>neighborhoods account for only </a:t>
            </a:r>
            <a:r>
              <a:rPr lang="en-OM" b="1" dirty="0"/>
              <a:t>9%</a:t>
            </a:r>
            <a:r>
              <a:rPr lang="en-OM" dirty="0"/>
              <a:t> of the revenue share.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Single</a:t>
            </a:r>
            <a:r>
              <a:rPr lang="en-OM" dirty="0"/>
              <a:t> and </a:t>
            </a:r>
            <a:r>
              <a:rPr lang="en-OM" b="1" dirty="0"/>
              <a:t>double-listing neighborhoods </a:t>
            </a:r>
            <a:r>
              <a:rPr lang="en-OM" dirty="0"/>
              <a:t>give the </a:t>
            </a:r>
            <a:r>
              <a:rPr lang="en-OM" b="1" dirty="0"/>
              <a:t>least revenue potential</a:t>
            </a:r>
            <a:r>
              <a:rPr lang="en-OM" dirty="0"/>
              <a:t>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539B54-B12F-A3DF-A4F5-CC64C647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1314123"/>
            <a:ext cx="7277340" cy="36724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D8BB00-7A64-DE96-D119-E5B5E862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2" y="5187770"/>
            <a:ext cx="5685733" cy="15282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27EE127-7B84-A890-C5FC-D8FB0E2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04" y="5201917"/>
            <a:ext cx="4844328" cy="1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B0A88856-3421-9F02-D700-EE7D4806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49" y="877888"/>
            <a:ext cx="8216102" cy="58213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350A51-5BD3-6818-8563-2AC519B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58750"/>
            <a:ext cx="11204575" cy="719138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104302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3A32-D963-2788-F0B2-C3321378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144380"/>
            <a:ext cx="10118558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Revenue potential across Room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72CB5-3D90-4362-F585-E3DD3CA69C98}"/>
              </a:ext>
            </a:extLst>
          </p:cNvPr>
          <p:cNvSpPr txBox="1"/>
          <p:nvPr/>
        </p:nvSpPr>
        <p:spPr>
          <a:xfrm>
            <a:off x="9107424" y="964262"/>
            <a:ext cx="298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For majority of neighborhoods, </a:t>
            </a:r>
            <a:r>
              <a:rPr lang="en-OM" b="1" dirty="0"/>
              <a:t>entire homes</a:t>
            </a:r>
            <a:r>
              <a:rPr lang="en-OM" dirty="0"/>
              <a:t> earn </a:t>
            </a:r>
            <a:r>
              <a:rPr lang="en-OM" b="1" dirty="0"/>
              <a:t>more than 50% </a:t>
            </a:r>
            <a:r>
              <a:rPr lang="en-OM" dirty="0"/>
              <a:t>of the </a:t>
            </a:r>
            <a:r>
              <a:rPr lang="en-OM" b="1" dirty="0"/>
              <a:t>revenue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Bluffton</a:t>
            </a:r>
            <a:r>
              <a:rPr lang="en-OM" dirty="0"/>
              <a:t> gets </a:t>
            </a:r>
            <a:r>
              <a:rPr lang="en-OM" b="1" dirty="0"/>
              <a:t>1/3rd</a:t>
            </a:r>
            <a:r>
              <a:rPr lang="en-OM" dirty="0"/>
              <a:t> of its </a:t>
            </a:r>
            <a:r>
              <a:rPr lang="en-OM" b="1" dirty="0"/>
              <a:t>revenue</a:t>
            </a:r>
            <a:r>
              <a:rPr lang="en-OM" dirty="0"/>
              <a:t> from </a:t>
            </a:r>
            <a:r>
              <a:rPr lang="en-OM" b="1" dirty="0"/>
              <a:t>hotel rooms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Paige</a:t>
            </a:r>
            <a:r>
              <a:rPr lang="en-OM" dirty="0"/>
              <a:t> is the only neighbourhood where </a:t>
            </a:r>
            <a:r>
              <a:rPr lang="en-OM" b="1" dirty="0"/>
              <a:t>private rooms </a:t>
            </a:r>
            <a:r>
              <a:rPr lang="en-OM" dirty="0"/>
              <a:t>account for </a:t>
            </a:r>
            <a:r>
              <a:rPr lang="en-OM" b="1" dirty="0"/>
              <a:t>69%</a:t>
            </a:r>
            <a:r>
              <a:rPr lang="en-OM" dirty="0"/>
              <a:t> </a:t>
            </a:r>
            <a:r>
              <a:rPr lang="en-OM" b="1" dirty="0"/>
              <a:t>revenue</a:t>
            </a:r>
            <a:r>
              <a:rPr lang="en-OM" dirty="0"/>
              <a:t> share.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AFC55-5BCA-70E3-1938-EC195099E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708420"/>
            <a:ext cx="8155646" cy="3461818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0005EB-AA4D-4671-997E-A98D52BC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2" y="4313270"/>
            <a:ext cx="8460446" cy="22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B8702-3B58-E93D-3F58-EF7C744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33351"/>
            <a:ext cx="11142663" cy="659130"/>
          </a:xfrm>
        </p:spPr>
        <p:txBody>
          <a:bodyPr>
            <a:normAutofit/>
          </a:bodyPr>
          <a:lstStyle/>
          <a:p>
            <a:r>
              <a:rPr lang="en-OM" sz="4000" b="1" dirty="0"/>
              <a:t>Revenue potential across Room Types</a:t>
            </a:r>
          </a:p>
        </p:txBody>
      </p:sp>
      <p:pic>
        <p:nvPicPr>
          <p:cNvPr id="14" name="Content Placeholder 13" descr="A graph of a number of hotels&#10;&#10;Description automatically generated with medium confidence">
            <a:extLst>
              <a:ext uri="{FF2B5EF4-FFF2-40B4-BE49-F238E27FC236}">
                <a16:creationId xmlns:a16="http://schemas.microsoft.com/office/drawing/2014/main" id="{71AFAB4F-F877-4817-ECDD-7F36A4BC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554" y="1124713"/>
            <a:ext cx="7232934" cy="4949708"/>
          </a:xfrm>
        </p:spPr>
      </p:pic>
      <p:pic>
        <p:nvPicPr>
          <p:cNvPr id="16" name="Picture 15" descr="Screens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D65E07CD-C6D1-0742-77BB-781AAC16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594" y="1810766"/>
            <a:ext cx="2044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314-7426-54C7-2F04-1BF5614A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56412"/>
            <a:ext cx="10154653" cy="66173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94852-C672-A2E1-A20D-4125BF5B8FDB}"/>
              </a:ext>
            </a:extLst>
          </p:cNvPr>
          <p:cNvSpPr txBox="1"/>
          <p:nvPr/>
        </p:nvSpPr>
        <p:spPr>
          <a:xfrm>
            <a:off x="818147" y="782052"/>
            <a:ext cx="111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OM" sz="2000" dirty="0"/>
              <a:t>Who is a superhost? – A superhost is one who performs exceptionally in their hosting duties and give best customer service.</a:t>
            </a:r>
            <a:endParaRPr lang="en-O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4D58F-981B-68BC-B90F-CAB583C64755}"/>
              </a:ext>
            </a:extLst>
          </p:cNvPr>
          <p:cNvSpPr txBox="1"/>
          <p:nvPr/>
        </p:nvSpPr>
        <p:spPr>
          <a:xfrm>
            <a:off x="818147" y="2586787"/>
            <a:ext cx="1114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2/3rd</a:t>
            </a:r>
            <a:r>
              <a:rPr lang="en-OM" dirty="0"/>
              <a:t> of hosts are </a:t>
            </a:r>
            <a:r>
              <a:rPr lang="en-OM" b="1" dirty="0"/>
              <a:t>regular hosts</a:t>
            </a:r>
            <a:r>
              <a:rPr lang="en-OM" dirty="0"/>
              <a:t>, with little over </a:t>
            </a:r>
            <a:r>
              <a:rPr lang="en-OM" b="1" dirty="0"/>
              <a:t>3000</a:t>
            </a:r>
            <a:r>
              <a:rPr lang="en-OM" dirty="0"/>
              <a:t> being </a:t>
            </a:r>
            <a:r>
              <a:rPr lang="en-OM" b="1" dirty="0"/>
              <a:t>superhosts</a:t>
            </a:r>
            <a:r>
              <a:rPr lang="en-OM" dirty="0"/>
              <a:t>.</a:t>
            </a:r>
          </a:p>
          <a:p>
            <a:r>
              <a:rPr lang="en-OM" dirty="0"/>
              <a:t>Below, inactive listings which received last review before 2022-01-01 are excluded.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DA2F-B991-5BC4-4F41-AE41166CE937}"/>
              </a:ext>
            </a:extLst>
          </p:cNvPr>
          <p:cNvSpPr txBox="1"/>
          <p:nvPr/>
        </p:nvSpPr>
        <p:spPr>
          <a:xfrm>
            <a:off x="8289757" y="3447301"/>
            <a:ext cx="3669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 </a:t>
            </a:r>
            <a:r>
              <a:rPr lang="en-OM" dirty="0"/>
              <a:t>has the highest number of superhosts.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Out of 98 neighborhoods, </a:t>
            </a:r>
            <a:r>
              <a:rPr lang="en-OM" b="1" dirty="0"/>
              <a:t>54</a:t>
            </a:r>
            <a:r>
              <a:rPr lang="en-OM" dirty="0"/>
              <a:t> of them have </a:t>
            </a:r>
            <a:r>
              <a:rPr lang="en-OM" b="1" dirty="0"/>
              <a:t>more</a:t>
            </a:r>
            <a:r>
              <a:rPr lang="en-OM" dirty="0"/>
              <a:t> </a:t>
            </a:r>
            <a:r>
              <a:rPr lang="en-OM" b="1" dirty="0"/>
              <a:t>superhosts</a:t>
            </a:r>
            <a:r>
              <a:rPr lang="en-OM" dirty="0"/>
              <a:t> than regular hosts.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D26FFC5A-D5E4-6593-23E9-62653A2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84" y="1489938"/>
            <a:ext cx="6995026" cy="1027047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A6E0-BFC0-BBB2-62C8-152628E9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9" y="1641511"/>
            <a:ext cx="2603500" cy="7239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5BCEE8-A70E-41E5-A451-54666A33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4" y="3373952"/>
            <a:ext cx="7163310" cy="33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51B1-6939-FF8A-7CE0-D6707CC2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>
            <a:normAutofit/>
          </a:bodyPr>
          <a:lstStyle/>
          <a:p>
            <a:r>
              <a:rPr lang="en-OM" b="1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0EBC-6221-1EEB-9469-6AB0CD2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6096321" cy="5082089"/>
          </a:xfrm>
        </p:spPr>
        <p:txBody>
          <a:bodyPr>
            <a:normAutofit/>
          </a:bodyPr>
          <a:lstStyle/>
          <a:p>
            <a:r>
              <a:rPr lang="en-OM" dirty="0"/>
              <a:t>Since 2008, Airbnb has been an online marketplace connecting people renting out their homes and people looking for accommodations in specific locations.</a:t>
            </a:r>
          </a:p>
          <a:p>
            <a:r>
              <a:rPr lang="en-OM" dirty="0"/>
              <a:t>Currently, Airbnb has in excess of </a:t>
            </a:r>
            <a:r>
              <a:rPr lang="en-OM" b="1" dirty="0"/>
              <a:t>6 million listings</a:t>
            </a:r>
            <a:r>
              <a:rPr lang="en-OM" dirty="0"/>
              <a:t>, spread over </a:t>
            </a:r>
            <a:r>
              <a:rPr lang="en-OM" b="1" dirty="0"/>
              <a:t>100,000 cities</a:t>
            </a:r>
            <a:r>
              <a:rPr lang="en-OM" dirty="0"/>
              <a:t> and </a:t>
            </a:r>
            <a:r>
              <a:rPr lang="en-OM" b="1" dirty="0"/>
              <a:t>220-plus countries</a:t>
            </a:r>
            <a:r>
              <a:rPr lang="en-OM" dirty="0"/>
              <a:t>.</a:t>
            </a:r>
          </a:p>
          <a:p>
            <a:r>
              <a:rPr lang="en-OM" dirty="0"/>
              <a:t>In my analysis, I work on the listings data of Austin, Texas and extract insights and answer business problems.</a:t>
            </a:r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54320A6-48CD-9897-DADD-AE3CC66B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521" y="449350"/>
            <a:ext cx="4748463" cy="2403254"/>
          </a:xfrm>
          <a:prstGeom prst="rect">
            <a:avLst/>
          </a:prstGeom>
        </p:spPr>
      </p:pic>
      <p:pic>
        <p:nvPicPr>
          <p:cNvPr id="7" name="Picture 6" descr="A pool in a house&#10;&#10;Description automatically generated">
            <a:extLst>
              <a:ext uri="{FF2B5EF4-FFF2-40B4-BE49-F238E27FC236}">
                <a16:creationId xmlns:a16="http://schemas.microsoft.com/office/drawing/2014/main" id="{130B1A7C-A21C-24B1-6D66-871941E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32" y="3285750"/>
            <a:ext cx="4388184" cy="2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0EC08361-22AA-CBE5-8156-5C7FF535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63" y="768097"/>
            <a:ext cx="8889899" cy="59801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04834D-DBFA-E720-B6C8-56E02A98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109539"/>
            <a:ext cx="11253787" cy="65855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273A326-0529-DD6F-6997-825F37FC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82" y="2355850"/>
            <a:ext cx="2019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2EFC-3F48-3D91-CFF2-B280E4BD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20317"/>
            <a:ext cx="11237495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Correlation between price and superhost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3A427-BF49-DC65-81D9-3E36CC8C6884}"/>
              </a:ext>
            </a:extLst>
          </p:cNvPr>
          <p:cNvSpPr txBox="1"/>
          <p:nvPr/>
        </p:nvSpPr>
        <p:spPr>
          <a:xfrm>
            <a:off x="8771021" y="1397419"/>
            <a:ext cx="329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price of a regular host listing is greater than that of a superhost listing.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76B02-8CB3-6959-EAA1-F0ED4EB0595A}"/>
              </a:ext>
            </a:extLst>
          </p:cNvPr>
          <p:cNvSpPr txBox="1"/>
          <p:nvPr/>
        </p:nvSpPr>
        <p:spPr>
          <a:xfrm>
            <a:off x="8783052" y="3875270"/>
            <a:ext cx="329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</a:t>
            </a:r>
            <a:r>
              <a:rPr lang="en-OM" b="1" dirty="0"/>
              <a:t>21 neighborhoods </a:t>
            </a:r>
            <a:r>
              <a:rPr lang="en-OM" dirty="0"/>
              <a:t>where superhosts charge more than the regular host. </a:t>
            </a: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A710A4F2-D14E-538D-A663-62EF42A82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78" y="1133849"/>
            <a:ext cx="7791812" cy="1450471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AF6DC8-DBE9-B9AA-7360-0DD5A62B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0" y="2922092"/>
            <a:ext cx="7772400" cy="37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9F4-56B2-AF95-3946-5834A1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32347"/>
            <a:ext cx="10142621" cy="733927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A31B7-4550-1CFB-96F3-EA822336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866273"/>
            <a:ext cx="11141242" cy="5859379"/>
          </a:xfrm>
        </p:spPr>
        <p:txBody>
          <a:bodyPr/>
          <a:lstStyle/>
          <a:p>
            <a:r>
              <a:rPr lang="en-OM" dirty="0"/>
              <a:t>Look at a tabular form of the average of all types ratings – cleanliness, location, communication etc. by a superhost status.</a:t>
            </a:r>
          </a:p>
          <a:p>
            <a:endParaRPr lang="en-OM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D56E12-4565-0096-8E25-2A0AFF8F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624263"/>
            <a:ext cx="7870579" cy="31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3E76AC-9B24-A64A-CAF3-2370FA58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5062361"/>
            <a:ext cx="8285693" cy="126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3E3A5-4A9F-9B03-D068-C86659CAF368}"/>
              </a:ext>
            </a:extLst>
          </p:cNvPr>
          <p:cNvSpPr txBox="1"/>
          <p:nvPr/>
        </p:nvSpPr>
        <p:spPr>
          <a:xfrm>
            <a:off x="8807115" y="1528010"/>
            <a:ext cx="316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Broad view shows </a:t>
            </a:r>
            <a:r>
              <a:rPr lang="en-OM" b="1" dirty="0"/>
              <a:t>superhosts</a:t>
            </a:r>
            <a:r>
              <a:rPr lang="en-OM" dirty="0"/>
              <a:t> receive </a:t>
            </a:r>
            <a:r>
              <a:rPr lang="en-OM" b="1" dirty="0"/>
              <a:t>greater review scores</a:t>
            </a:r>
            <a:r>
              <a:rPr lang="en-OM" dirty="0"/>
              <a:t> than </a:t>
            </a:r>
            <a:r>
              <a:rPr lang="en-OM" b="1" dirty="0"/>
              <a:t>regular hosts</a:t>
            </a:r>
            <a:r>
              <a:rPr lang="en-OM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7AF4-67FA-3ECD-A08D-1C151EAD268E}"/>
              </a:ext>
            </a:extLst>
          </p:cNvPr>
          <p:cNvSpPr txBox="1"/>
          <p:nvPr/>
        </p:nvSpPr>
        <p:spPr>
          <a:xfrm>
            <a:off x="8807115" y="2925590"/>
            <a:ext cx="277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</a:t>
            </a:r>
            <a:r>
              <a:rPr lang="en-OM" b="1" dirty="0"/>
              <a:t> superhost</a:t>
            </a:r>
            <a:r>
              <a:rPr lang="en-OM" dirty="0"/>
              <a:t> receives </a:t>
            </a:r>
            <a:r>
              <a:rPr lang="en-OM" b="1" dirty="0"/>
              <a:t>highest average rating </a:t>
            </a:r>
            <a:r>
              <a:rPr lang="en-OM" dirty="0"/>
              <a:t>of </a:t>
            </a:r>
            <a:r>
              <a:rPr lang="en-OM" b="1" dirty="0"/>
              <a:t>4.9</a:t>
            </a:r>
            <a:r>
              <a:rPr lang="en-OM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81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C879B6-9A0C-2A6A-F496-79BA52A4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888" y="1097281"/>
            <a:ext cx="8592874" cy="453542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B74F67-9B89-5601-EE96-6ACE1338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171451"/>
            <a:ext cx="11155362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8E8444C-A104-CA14-9CFE-0D467425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56" y="2325878"/>
            <a:ext cx="1993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D898-AEC9-CAD0-C487-B5231F3E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8" y="192505"/>
            <a:ext cx="10070432" cy="673769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Summary of the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7537-5DE1-986F-3EBF-DD0F2087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7" y="866273"/>
            <a:ext cx="11069053" cy="5799221"/>
          </a:xfrm>
        </p:spPr>
        <p:txBody>
          <a:bodyPr/>
          <a:lstStyle/>
          <a:p>
            <a:r>
              <a:rPr lang="en-OM" b="1" dirty="0"/>
              <a:t>Hosts and listings:</a:t>
            </a:r>
            <a:r>
              <a:rPr lang="en-OM" dirty="0"/>
              <a:t> In Austin, 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</a:t>
            </a:r>
            <a:r>
              <a:rPr lang="en-OM" dirty="0"/>
              <a:t>. </a:t>
            </a:r>
            <a:r>
              <a:rPr lang="en-OM" b="1" dirty="0"/>
              <a:t>80% of hosts </a:t>
            </a:r>
            <a:r>
              <a:rPr lang="en-OM" dirty="0"/>
              <a:t>have a </a:t>
            </a:r>
            <a:r>
              <a:rPr lang="en-OM" b="1" dirty="0"/>
              <a:t>single listing </a:t>
            </a:r>
            <a:r>
              <a:rPr lang="en-OM" dirty="0"/>
              <a:t>and there are hosts holding listings in the range from 1 to 400.</a:t>
            </a:r>
          </a:p>
          <a:p>
            <a:r>
              <a:rPr lang="en-OM" b="1" dirty="0"/>
              <a:t>Neighbourhood: Austin</a:t>
            </a:r>
            <a:r>
              <a:rPr lang="en-OM" dirty="0"/>
              <a:t> accounts for approximately </a:t>
            </a:r>
            <a:r>
              <a:rPr lang="en-OM" b="1" dirty="0"/>
              <a:t>42% listings </a:t>
            </a:r>
            <a:r>
              <a:rPr lang="en-OM" dirty="0"/>
              <a:t>against rest 97 neighborhoods. 4 of top 5 priced neighborhoods hold only 1 listing.</a:t>
            </a:r>
          </a:p>
          <a:p>
            <a:r>
              <a:rPr lang="en-OM" b="1" dirty="0"/>
              <a:t>Price per bed: Rollingwood</a:t>
            </a:r>
            <a:r>
              <a:rPr lang="en-OM" dirty="0"/>
              <a:t> has the </a:t>
            </a:r>
            <a:r>
              <a:rPr lang="en-OM" b="1" dirty="0"/>
              <a:t>highest</a:t>
            </a:r>
            <a:r>
              <a:rPr lang="en-OM" dirty="0"/>
              <a:t> </a:t>
            </a:r>
            <a:r>
              <a:rPr lang="en-OM" b="1" dirty="0"/>
              <a:t>price per bed rate </a:t>
            </a:r>
            <a:r>
              <a:rPr lang="en-OM" dirty="0"/>
              <a:t>around $1000, </a:t>
            </a:r>
            <a:r>
              <a:rPr lang="en-OM" b="1" dirty="0"/>
              <a:t>80% more</a:t>
            </a:r>
            <a:r>
              <a:rPr lang="en-OM" dirty="0"/>
              <a:t> than at </a:t>
            </a:r>
            <a:r>
              <a:rPr lang="en-OM" b="1" dirty="0"/>
              <a:t>Westlake hills</a:t>
            </a:r>
            <a:r>
              <a:rPr lang="en-OM" dirty="0"/>
              <a:t>. Cypress Mill having 15 beds offers rate similar to Westlake Hills.</a:t>
            </a:r>
          </a:p>
          <a:p>
            <a:r>
              <a:rPr lang="en-OM" b="1" dirty="0"/>
              <a:t>Room type: Entire homes or apartments </a:t>
            </a:r>
            <a:r>
              <a:rPr lang="en-OM" dirty="0"/>
              <a:t>make up </a:t>
            </a:r>
            <a:r>
              <a:rPr lang="en-OM" b="1" dirty="0"/>
              <a:t>83%</a:t>
            </a:r>
            <a:r>
              <a:rPr lang="en-OM" dirty="0"/>
              <a:t> of the properties, with their </a:t>
            </a:r>
            <a:r>
              <a:rPr lang="en-OM" b="1" dirty="0"/>
              <a:t>average price  highest</a:t>
            </a:r>
            <a:r>
              <a:rPr lang="en-OM" dirty="0"/>
              <a:t>. Hotel rooms cost more than combined price of shared and private rooms. </a:t>
            </a: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of the listing market.</a:t>
            </a:r>
          </a:p>
          <a:p>
            <a:r>
              <a:rPr lang="en-US" b="1" dirty="0"/>
              <a:t>Revenue potential: </a:t>
            </a:r>
            <a:r>
              <a:rPr lang="en-US" dirty="0"/>
              <a:t>For the next </a:t>
            </a:r>
            <a:r>
              <a:rPr lang="en-US" b="1" dirty="0"/>
              <a:t>30 days</a:t>
            </a:r>
            <a:r>
              <a:rPr lang="en-US" dirty="0"/>
              <a:t>, </a:t>
            </a:r>
            <a:r>
              <a:rPr lang="en-US" b="1" dirty="0"/>
              <a:t>Austin</a:t>
            </a:r>
            <a:r>
              <a:rPr lang="en-US" dirty="0"/>
              <a:t> projects close to </a:t>
            </a:r>
            <a:r>
              <a:rPr lang="en-US" b="1" dirty="0"/>
              <a:t>47% revenue share</a:t>
            </a:r>
            <a:r>
              <a:rPr lang="en-US" dirty="0"/>
              <a:t>. </a:t>
            </a:r>
            <a:r>
              <a:rPr lang="en-US" b="1" dirty="0"/>
              <a:t>Entire homes or apartments</a:t>
            </a:r>
            <a:r>
              <a:rPr lang="en-US" dirty="0"/>
              <a:t> have more than </a:t>
            </a:r>
            <a:r>
              <a:rPr lang="en-US" b="1" dirty="0"/>
              <a:t>50-60%</a:t>
            </a:r>
            <a:r>
              <a:rPr lang="en-US" dirty="0"/>
              <a:t> </a:t>
            </a:r>
            <a:r>
              <a:rPr lang="en-US" b="1" dirty="0"/>
              <a:t>revenue share </a:t>
            </a:r>
            <a:r>
              <a:rPr lang="en-US" dirty="0"/>
              <a:t>in </a:t>
            </a:r>
            <a:r>
              <a:rPr lang="en-US" b="1" dirty="0"/>
              <a:t>majority</a:t>
            </a:r>
            <a:r>
              <a:rPr lang="en-US" dirty="0"/>
              <a:t> of </a:t>
            </a:r>
            <a:r>
              <a:rPr lang="en-US" b="1" dirty="0"/>
              <a:t>neighborhoods</a:t>
            </a:r>
            <a:r>
              <a:rPr lang="en-US" dirty="0"/>
              <a:t>.</a:t>
            </a:r>
          </a:p>
          <a:p>
            <a:r>
              <a:rPr lang="en-US" b="1" dirty="0" err="1"/>
              <a:t>Superhosts</a:t>
            </a:r>
            <a:r>
              <a:rPr lang="en-US" b="1" dirty="0"/>
              <a:t>: 32%</a:t>
            </a:r>
            <a:r>
              <a:rPr lang="en-US" dirty="0"/>
              <a:t> of property owners are </a:t>
            </a:r>
            <a:r>
              <a:rPr lang="en-US" b="1" dirty="0" err="1"/>
              <a:t>superhosts</a:t>
            </a:r>
            <a:r>
              <a:rPr lang="en-US" dirty="0"/>
              <a:t>, with </a:t>
            </a:r>
            <a:r>
              <a:rPr lang="en-US" b="1" dirty="0"/>
              <a:t>majority</a:t>
            </a:r>
            <a:r>
              <a:rPr lang="en-US" dirty="0"/>
              <a:t> of them in </a:t>
            </a:r>
            <a:r>
              <a:rPr lang="en-US" b="1" dirty="0"/>
              <a:t>Austin</a:t>
            </a:r>
            <a:r>
              <a:rPr lang="en-US" dirty="0"/>
              <a:t> and </a:t>
            </a:r>
            <a:r>
              <a:rPr lang="en-US" b="1" dirty="0"/>
              <a:t>54</a:t>
            </a:r>
            <a:r>
              <a:rPr lang="en-US" dirty="0"/>
              <a:t> such </a:t>
            </a:r>
            <a:r>
              <a:rPr lang="en-US" b="1" dirty="0"/>
              <a:t>neighborhoods</a:t>
            </a:r>
            <a:r>
              <a:rPr lang="en-US" dirty="0"/>
              <a:t> having </a:t>
            </a:r>
            <a:r>
              <a:rPr lang="en-US" b="1" dirty="0"/>
              <a:t>more </a:t>
            </a:r>
            <a:r>
              <a:rPr lang="en-US" b="1" dirty="0" err="1"/>
              <a:t>superhosts</a:t>
            </a:r>
            <a:r>
              <a:rPr lang="en-US" b="1" dirty="0"/>
              <a:t> </a:t>
            </a:r>
            <a:r>
              <a:rPr lang="en-US" dirty="0"/>
              <a:t>than regular hosts.</a:t>
            </a:r>
          </a:p>
          <a:p>
            <a:r>
              <a:rPr lang="en-US" b="1" dirty="0"/>
              <a:t>Ratings:</a:t>
            </a:r>
            <a:r>
              <a:rPr lang="en-US" dirty="0"/>
              <a:t> </a:t>
            </a:r>
            <a:r>
              <a:rPr lang="en-US" dirty="0" err="1"/>
              <a:t>Superhosts</a:t>
            </a:r>
            <a:r>
              <a:rPr lang="en-US" dirty="0"/>
              <a:t> appear to receive higher review scores on average for cleanliness, location, communication etc. than regular hosts.</a:t>
            </a: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048790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65CD-BA68-F5FC-ACB3-979F1E6C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134112"/>
            <a:ext cx="11204448" cy="621792"/>
          </a:xfrm>
        </p:spPr>
        <p:txBody>
          <a:bodyPr>
            <a:noAutofit/>
          </a:bodyPr>
          <a:lstStyle/>
          <a:p>
            <a:r>
              <a:rPr lang="en-OM" sz="4000" b="1" dirty="0"/>
              <a:t>Dashboards in Tableau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4E9AC2-7E57-2F82-F69A-8296EFA46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232" y="751476"/>
            <a:ext cx="4620768" cy="6106524"/>
          </a:xfrm>
        </p:spPr>
      </p:pic>
      <p:pic>
        <p:nvPicPr>
          <p:cNvPr id="8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6C095B6-8FEF-B339-63A4-6EED9763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9" y="751476"/>
            <a:ext cx="4626689" cy="61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6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D61-8593-EAF4-7E65-79153060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3"/>
            <a:ext cx="10515600" cy="576392"/>
          </a:xfrm>
        </p:spPr>
        <p:txBody>
          <a:bodyPr>
            <a:normAutofit fontScale="90000"/>
          </a:bodyPr>
          <a:lstStyle/>
          <a:p>
            <a:r>
              <a:rPr lang="en-OM" sz="4000" b="1" dirty="0"/>
              <a:t>Preparing and 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6A5C-4CC9-0CDF-04FE-058F003E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60558"/>
            <a:ext cx="11085095" cy="5981618"/>
          </a:xfrm>
        </p:spPr>
        <p:txBody>
          <a:bodyPr/>
          <a:lstStyle/>
          <a:p>
            <a:r>
              <a:rPr lang="en-OM" dirty="0"/>
              <a:t>Source of the data: </a:t>
            </a:r>
            <a:r>
              <a:rPr lang="en-OM" dirty="0">
                <a:hlinkClick r:id="rId2"/>
              </a:rPr>
              <a:t>Inside Airbnb</a:t>
            </a:r>
            <a:r>
              <a:rPr lang="en-OM" dirty="0"/>
              <a:t> for Austin, Texas. </a:t>
            </a:r>
          </a:p>
          <a:p>
            <a:r>
              <a:rPr lang="en-OM" dirty="0"/>
              <a:t>There are three datasets – listings, reviews and calendar.</a:t>
            </a:r>
          </a:p>
          <a:p>
            <a:r>
              <a:rPr lang="en-OM" dirty="0"/>
              <a:t>This data is scraped on 2022-06-08 as per the source.</a:t>
            </a:r>
          </a:p>
          <a:p>
            <a:r>
              <a:rPr lang="en-OM" dirty="0"/>
              <a:t>Tools employed: SQL, DB Browser for SQLite, Tableau Public</a:t>
            </a:r>
          </a:p>
          <a:p>
            <a:endParaRPr lang="en-OM" dirty="0"/>
          </a:p>
          <a:p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endParaRPr lang="en-OM" dirty="0"/>
          </a:p>
          <a:p>
            <a:r>
              <a:rPr lang="en-OM" dirty="0"/>
              <a:t>In the listings data, the ‘price’ field has a non-numeric character ‘$’. This is corrected manually using the ‘Modify Table’ option in ‘Edit’ menu.</a:t>
            </a:r>
          </a:p>
          <a:p>
            <a:pPr marL="0" indent="0">
              <a:buNone/>
            </a:pPr>
            <a:endParaRPr lang="en-OM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E0735-9B4F-E7A1-BDB7-B8C77D227BF4}"/>
              </a:ext>
            </a:extLst>
          </p:cNvPr>
          <p:cNvSpPr/>
          <p:nvPr/>
        </p:nvSpPr>
        <p:spPr>
          <a:xfrm>
            <a:off x="3140235" y="2706705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59F167-F43E-F618-976A-F34B733EC25E}"/>
              </a:ext>
            </a:extLst>
          </p:cNvPr>
          <p:cNvSpPr/>
          <p:nvPr/>
        </p:nvSpPr>
        <p:spPr>
          <a:xfrm>
            <a:off x="4535901" y="2510002"/>
            <a:ext cx="6997408" cy="5428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74 fields having information on listings, hosts, neighborhoods, price and availability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B44066-526B-0C62-F947-3D685A0DBA92}"/>
              </a:ext>
            </a:extLst>
          </p:cNvPr>
          <p:cNvSpPr/>
          <p:nvPr/>
        </p:nvSpPr>
        <p:spPr>
          <a:xfrm>
            <a:off x="1130968" y="2617430"/>
            <a:ext cx="1575656" cy="282741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Listings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4DCCC-1B1E-B394-B8B1-549D4509015C}"/>
              </a:ext>
            </a:extLst>
          </p:cNvPr>
          <p:cNvSpPr/>
          <p:nvPr/>
        </p:nvSpPr>
        <p:spPr>
          <a:xfrm>
            <a:off x="1130968" y="3270504"/>
            <a:ext cx="1575656" cy="282741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Calendar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3E772-CAA7-324C-5FB6-1D847858C3D6}"/>
              </a:ext>
            </a:extLst>
          </p:cNvPr>
          <p:cNvSpPr/>
          <p:nvPr/>
        </p:nvSpPr>
        <p:spPr>
          <a:xfrm>
            <a:off x="4547933" y="3187810"/>
            <a:ext cx="6997408" cy="560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 fields on daily availability, price per night, minimum and maximum number of nights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BB1D09-E604-1AE5-3A3D-27ED3FD17891}"/>
              </a:ext>
            </a:extLst>
          </p:cNvPr>
          <p:cNvSpPr/>
          <p:nvPr/>
        </p:nvSpPr>
        <p:spPr>
          <a:xfrm>
            <a:off x="1068803" y="4033306"/>
            <a:ext cx="1637821" cy="282741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Reviews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659E7-AAED-64EB-AF21-5B27F363516B}"/>
              </a:ext>
            </a:extLst>
          </p:cNvPr>
          <p:cNvSpPr/>
          <p:nvPr/>
        </p:nvSpPr>
        <p:spPr>
          <a:xfrm>
            <a:off x="4547932" y="3877164"/>
            <a:ext cx="6997409" cy="56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6 fields with information on listing, date of review, name of reviewer and the comment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418A446-F119-12AE-DD9F-AF4DD52F0D8E}"/>
              </a:ext>
            </a:extLst>
          </p:cNvPr>
          <p:cNvSpPr/>
          <p:nvPr/>
        </p:nvSpPr>
        <p:spPr>
          <a:xfrm>
            <a:off x="3140235" y="335368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667DDF-A9F3-960A-C10B-F41122616B43}"/>
              </a:ext>
            </a:extLst>
          </p:cNvPr>
          <p:cNvSpPr/>
          <p:nvPr/>
        </p:nvSpPr>
        <p:spPr>
          <a:xfrm>
            <a:off x="3140235" y="409437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pic>
        <p:nvPicPr>
          <p:cNvPr id="5" name="Picture 4" descr="A silver circular object with a feather and blue background&#10;&#10;Description automatically generated">
            <a:extLst>
              <a:ext uri="{FF2B5EF4-FFF2-40B4-BE49-F238E27FC236}">
                <a16:creationId xmlns:a16="http://schemas.microsoft.com/office/drawing/2014/main" id="{C1FB0F72-249D-98C1-FDA0-D51A204D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04" y="833710"/>
            <a:ext cx="1462558" cy="1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9BE5-B13F-94BB-92EB-B5818063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33"/>
            <a:ext cx="10515600" cy="729749"/>
          </a:xfrm>
        </p:spPr>
        <p:txBody>
          <a:bodyPr>
            <a:normAutofit/>
          </a:bodyPr>
          <a:lstStyle/>
          <a:p>
            <a:r>
              <a:rPr lang="en-OM" b="1" dirty="0"/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D57-93D5-7BF9-5FFE-B5608729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10515600" cy="508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dirty="0"/>
              <a:t>I will be answering the questions mentioned below.</a:t>
            </a:r>
          </a:p>
          <a:p>
            <a:r>
              <a:rPr lang="en-OM" dirty="0"/>
              <a:t>How many listings and hosts are there in Austin? Are there hosts with multiple listings?</a:t>
            </a:r>
          </a:p>
          <a:p>
            <a:r>
              <a:rPr lang="en-OM" dirty="0"/>
              <a:t>Across neighborhoods, what is the proportion of listings and the price situation?</a:t>
            </a:r>
          </a:p>
          <a:p>
            <a:r>
              <a:rPr lang="en-OM" dirty="0"/>
              <a:t>What is the price per bed trend by each neighborhood?</a:t>
            </a:r>
          </a:p>
          <a:p>
            <a:r>
              <a:rPr lang="en-OM" dirty="0"/>
              <a:t>What is the division of each type of room among all listings? How does the price correlate with a room type and neighbourhood?</a:t>
            </a:r>
          </a:p>
          <a:p>
            <a:r>
              <a:rPr lang="en-OM" dirty="0"/>
              <a:t>In the next 30-day period, who are the top revenue earners? How does this revenue potential vary by neighborhoods and room types?</a:t>
            </a:r>
          </a:p>
          <a:p>
            <a:r>
              <a:rPr lang="en-OM" dirty="0"/>
              <a:t>What is the outlook of superhosts across each neighborhood – in terms of numbers, price and ratings? </a:t>
            </a:r>
          </a:p>
        </p:txBody>
      </p:sp>
    </p:spTree>
    <p:extLst>
      <p:ext uri="{BB962C8B-B14F-4D97-AF65-F5344CB8AC3E}">
        <p14:creationId xmlns:p14="http://schemas.microsoft.com/office/powerpoint/2010/main" val="94593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C7E-FCFA-DAF9-919F-7C5FC91F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07211"/>
            <a:ext cx="10106526" cy="637674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Hosts and Listings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797-1BCD-5EAA-A9FF-B9F1EDEF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37" y="844885"/>
            <a:ext cx="11221451" cy="5805904"/>
          </a:xfrm>
        </p:spPr>
        <p:txBody>
          <a:bodyPr/>
          <a:lstStyle/>
          <a:p>
            <a:r>
              <a:rPr lang="en-OM" dirty="0"/>
              <a:t>Number of hosts and listings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Hosts with multiple listings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05AE76-FBA5-764C-8A17-F965FEF4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2" y="1219571"/>
            <a:ext cx="4924581" cy="16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66A15B7-36CF-065A-0815-F6E70020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" y="3389637"/>
            <a:ext cx="7243391" cy="21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B54C1D1-C9ED-8268-D0A8-4D18DF8C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2" y="3485893"/>
            <a:ext cx="3789946" cy="171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545BC-CD46-15C2-306E-48B206B21318}"/>
              </a:ext>
            </a:extLst>
          </p:cNvPr>
          <p:cNvSpPr txBox="1"/>
          <p:nvPr/>
        </p:nvSpPr>
        <p:spPr>
          <a:xfrm>
            <a:off x="1070811" y="5663206"/>
            <a:ext cx="958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hosts with listings ranging from </a:t>
            </a:r>
            <a:r>
              <a:rPr lang="en-OM" b="1" dirty="0"/>
              <a:t>1 to near 400 in number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Close to 80% </a:t>
            </a:r>
            <a:r>
              <a:rPr lang="en-OM" dirty="0"/>
              <a:t>of </a:t>
            </a:r>
            <a:r>
              <a:rPr lang="en-OM" b="1" dirty="0"/>
              <a:t>hosts</a:t>
            </a:r>
            <a:r>
              <a:rPr lang="en-OM" dirty="0"/>
              <a:t> are </a:t>
            </a:r>
            <a:r>
              <a:rPr lang="en-OM" b="1" dirty="0"/>
              <a:t>single-property</a:t>
            </a:r>
            <a:r>
              <a:rPr lang="en-OM" dirty="0"/>
              <a:t> holders.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Those having </a:t>
            </a:r>
            <a:r>
              <a:rPr lang="en-OM" b="1" dirty="0"/>
              <a:t>2 to 3 listings </a:t>
            </a:r>
            <a:r>
              <a:rPr lang="en-OM" dirty="0"/>
              <a:t>account for </a:t>
            </a:r>
            <a:r>
              <a:rPr lang="en-OM" b="1" dirty="0"/>
              <a:t>16%</a:t>
            </a:r>
            <a:r>
              <a:rPr lang="en-OM" dirty="0"/>
              <a:t> among the 9556 hosts.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7FEC7-2A46-48EA-C36C-E0BAE0762AD8}"/>
              </a:ext>
            </a:extLst>
          </p:cNvPr>
          <p:cNvSpPr txBox="1"/>
          <p:nvPr/>
        </p:nvSpPr>
        <p:spPr>
          <a:xfrm>
            <a:off x="6096001" y="1544425"/>
            <a:ext cx="455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 </a:t>
            </a:r>
            <a:r>
              <a:rPr lang="en-OM" dirty="0"/>
              <a:t>in Austin.</a:t>
            </a:r>
          </a:p>
        </p:txBody>
      </p:sp>
    </p:spTree>
    <p:extLst>
      <p:ext uri="{BB962C8B-B14F-4D97-AF65-F5344CB8AC3E}">
        <p14:creationId xmlns:p14="http://schemas.microsoft.com/office/powerpoint/2010/main" val="396454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0162-6F04-599F-7586-EEE1C646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164428"/>
            <a:ext cx="9601200" cy="671076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DE1755-4DFE-F588-A517-B94CB985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03" y="803038"/>
            <a:ext cx="7110663" cy="27088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E27CB-7765-B2DC-F8F1-66438C646A88}"/>
              </a:ext>
            </a:extLst>
          </p:cNvPr>
          <p:cNvSpPr txBox="1"/>
          <p:nvPr/>
        </p:nvSpPr>
        <p:spPr>
          <a:xfrm>
            <a:off x="8191563" y="1610789"/>
            <a:ext cx="3707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accounts for </a:t>
            </a:r>
            <a:r>
              <a:rPr lang="en-OM" b="1" dirty="0"/>
              <a:t>42%</a:t>
            </a:r>
            <a:r>
              <a:rPr lang="en-OM" dirty="0"/>
              <a:t> of all </a:t>
            </a:r>
            <a:r>
              <a:rPr lang="en-OM" b="1" dirty="0"/>
              <a:t>listings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OM" dirty="0"/>
              <a:t>imilar number of listings have NULL value for neighborhood.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DB081-E638-6912-E53E-9308F19A7AD2}"/>
              </a:ext>
            </a:extLst>
          </p:cNvPr>
          <p:cNvSpPr txBox="1"/>
          <p:nvPr/>
        </p:nvSpPr>
        <p:spPr>
          <a:xfrm>
            <a:off x="938463" y="3724519"/>
            <a:ext cx="38374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Lets look at correlation with price.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Among the </a:t>
            </a:r>
            <a:r>
              <a:rPr lang="en-OM" b="1" dirty="0"/>
              <a:t>top 5 neighborhoods</a:t>
            </a:r>
            <a:r>
              <a:rPr lang="en-OM" dirty="0"/>
              <a:t>, each hold a </a:t>
            </a:r>
            <a:r>
              <a:rPr lang="en-OM" b="1" dirty="0"/>
              <a:t>single listing </a:t>
            </a:r>
            <a:r>
              <a:rPr lang="en-OM" dirty="0"/>
              <a:t>except Burnet County.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Cypress Mill </a:t>
            </a:r>
            <a:r>
              <a:rPr lang="en-OM" dirty="0"/>
              <a:t>has the </a:t>
            </a:r>
            <a:r>
              <a:rPr lang="en-OM" b="1" dirty="0"/>
              <a:t>highest price</a:t>
            </a:r>
            <a:r>
              <a:rPr lang="en-OM" dirty="0"/>
              <a:t>, around 50% more than at Burnet County.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149485-08DD-5628-344D-4ACDA6E3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91" y="3626788"/>
            <a:ext cx="6874541" cy="3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D0205-B22D-5EBE-018C-0D4D9538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33350"/>
            <a:ext cx="10131425" cy="646938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16" name="Content Placeholder 15" descr="A diagram of a number of listings&#10;&#10;Description automatically generated">
            <a:extLst>
              <a:ext uri="{FF2B5EF4-FFF2-40B4-BE49-F238E27FC236}">
                <a16:creationId xmlns:a16="http://schemas.microsoft.com/office/drawing/2014/main" id="{91D904BC-D62D-72E0-D453-8658F5A9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28" y="780288"/>
            <a:ext cx="5243212" cy="4255008"/>
          </a:xfrm>
        </p:spPr>
      </p:pic>
      <p:pic>
        <p:nvPicPr>
          <p:cNvPr id="18" name="Picture 17" descr="A graph of a number of houses&#10;&#10;Description automatically generated">
            <a:extLst>
              <a:ext uri="{FF2B5EF4-FFF2-40B4-BE49-F238E27FC236}">
                <a16:creationId xmlns:a16="http://schemas.microsoft.com/office/drawing/2014/main" id="{4EA584E2-3F45-7A88-04B6-4AEAE92D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3" y="2456720"/>
            <a:ext cx="5925310" cy="42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19A3-6334-5F87-32F6-92D7ABF3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204538"/>
            <a:ext cx="9817769" cy="6398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3FB5E-1BA1-2CD4-E3D3-D4BAD4053BCD}"/>
              </a:ext>
            </a:extLst>
          </p:cNvPr>
          <p:cNvSpPr txBox="1"/>
          <p:nvPr/>
        </p:nvSpPr>
        <p:spPr>
          <a:xfrm>
            <a:off x="1011070" y="4259261"/>
            <a:ext cx="105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Price per bed </a:t>
            </a:r>
            <a:r>
              <a:rPr lang="en-OM" dirty="0"/>
              <a:t>is </a:t>
            </a:r>
            <a:r>
              <a:rPr lang="en-OM" b="1" dirty="0"/>
              <a:t>highest</a:t>
            </a:r>
            <a:r>
              <a:rPr lang="en-OM" dirty="0"/>
              <a:t> in </a:t>
            </a:r>
            <a:r>
              <a:rPr lang="en-OM" b="1" dirty="0"/>
              <a:t>Rollingwood</a:t>
            </a:r>
            <a:r>
              <a:rPr lang="en-OM" dirty="0"/>
              <a:t>, where it is approximately </a:t>
            </a:r>
            <a:r>
              <a:rPr lang="en-OM" b="1" dirty="0"/>
              <a:t>80% more </a:t>
            </a:r>
            <a:r>
              <a:rPr lang="en-OM" dirty="0"/>
              <a:t>than at </a:t>
            </a:r>
            <a:r>
              <a:rPr lang="en-OM" b="1" dirty="0"/>
              <a:t>Westlake Hills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Austin, </a:t>
            </a:r>
            <a:r>
              <a:rPr lang="en-OM" b="1" dirty="0"/>
              <a:t>Rollingwood</a:t>
            </a:r>
            <a:r>
              <a:rPr lang="en-OM" dirty="0"/>
              <a:t> is one of the </a:t>
            </a:r>
            <a:r>
              <a:rPr lang="en-OM" b="1" dirty="0"/>
              <a:t>most sought-after </a:t>
            </a:r>
            <a:r>
              <a:rPr lang="en-OM" dirty="0"/>
              <a:t>and affluent neighborhoods. Hence </a:t>
            </a:r>
            <a:r>
              <a:rPr lang="en-OM" b="1" dirty="0"/>
              <a:t>high demand </a:t>
            </a:r>
            <a:r>
              <a:rPr lang="en-OM" dirty="0"/>
              <a:t>causes this </a:t>
            </a:r>
            <a:r>
              <a:rPr lang="en-OM" b="1" dirty="0"/>
              <a:t>high rates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Cypress Mill, on other hand, contains 15 beds, resulting in a price per bed rate similar at Westlake Hills.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9ABD-0B79-5B99-7208-14E514F4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337" y="844414"/>
            <a:ext cx="9601200" cy="2974879"/>
          </a:xfrm>
        </p:spPr>
      </p:pic>
    </p:spTree>
    <p:extLst>
      <p:ext uri="{BB962C8B-B14F-4D97-AF65-F5344CB8AC3E}">
        <p14:creationId xmlns:p14="http://schemas.microsoft.com/office/powerpoint/2010/main" val="389541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958E6-42A8-22D9-81DB-4C40FD21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121920"/>
            <a:ext cx="10094976" cy="6461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23FD1B6-C74D-E245-2049-5EC5B3E5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20" y="2062988"/>
            <a:ext cx="2032000" cy="2463800"/>
          </a:xfrm>
          <a:prstGeom prst="rect">
            <a:avLst/>
          </a:prstGeom>
        </p:spPr>
      </p:pic>
      <p:pic>
        <p:nvPicPr>
          <p:cNvPr id="16" name="Content Placeholder 15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BFC0186-5238-D093-FC8E-6C48A1A6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9630" y="945388"/>
            <a:ext cx="5024322" cy="5333920"/>
          </a:xfrm>
        </p:spPr>
      </p:pic>
    </p:spTree>
    <p:extLst>
      <p:ext uri="{BB962C8B-B14F-4D97-AF65-F5344CB8AC3E}">
        <p14:creationId xmlns:p14="http://schemas.microsoft.com/office/powerpoint/2010/main" val="3473957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{B9ED97F6-4383-7D4E-85D2-BBD7A6B63A1C}tf10001072</Template>
  <TotalTime>4793</TotalTime>
  <Words>1262</Words>
  <Application>Microsoft Macintosh PowerPoint</Application>
  <PresentationFormat>Widescreen</PresentationFormat>
  <Paragraphs>121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Franklin Gothic Book</vt:lpstr>
      <vt:lpstr>Wingdings</vt:lpstr>
      <vt:lpstr>Crop</vt:lpstr>
      <vt:lpstr>Exploratory Data Analysis of Airbnb Listings</vt:lpstr>
      <vt:lpstr>Background </vt:lpstr>
      <vt:lpstr>Preparing and Understanding the Data</vt:lpstr>
      <vt:lpstr>Business Problems</vt:lpstr>
      <vt:lpstr>Hosts and Listings</vt:lpstr>
      <vt:lpstr>Neighborhoods and Average Price</vt:lpstr>
      <vt:lpstr>Neighborhoods and Average Price</vt:lpstr>
      <vt:lpstr>Price per Bed by Neighborhood</vt:lpstr>
      <vt:lpstr>Price per Bed by Neighborhood</vt:lpstr>
      <vt:lpstr>Room Type and Price Analysis</vt:lpstr>
      <vt:lpstr>Room Type and Price Analysis</vt:lpstr>
      <vt:lpstr>Price Analysis by each Neighbourhood and Room Type</vt:lpstr>
      <vt:lpstr>Price Analysis by each Neighbourhood and Room Type</vt:lpstr>
      <vt:lpstr>Top Revenue Earners in Next 30 days</vt:lpstr>
      <vt:lpstr>Revenue Potential by Neighborhood</vt:lpstr>
      <vt:lpstr>Revenue Potential by Neighborhood</vt:lpstr>
      <vt:lpstr>Revenue potential across Room Types</vt:lpstr>
      <vt:lpstr>Revenue potential across Room Types</vt:lpstr>
      <vt:lpstr>Superhosts by Neighbourhood</vt:lpstr>
      <vt:lpstr>Superhosts by Neighbourhood</vt:lpstr>
      <vt:lpstr>Correlation between price and superhost status</vt:lpstr>
      <vt:lpstr>Ratings by a superhost status</vt:lpstr>
      <vt:lpstr>Ratings by a superhost status</vt:lpstr>
      <vt:lpstr>Summary of the Findings</vt:lpstr>
      <vt:lpstr>Dashboards in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Exploratory Data Analysis</dc:title>
  <dc:creator>Vatsal Mandalia</dc:creator>
  <cp:lastModifiedBy>Vatsal Mandalia</cp:lastModifiedBy>
  <cp:revision>30</cp:revision>
  <dcterms:created xsi:type="dcterms:W3CDTF">2023-08-17T06:35:54Z</dcterms:created>
  <dcterms:modified xsi:type="dcterms:W3CDTF">2023-09-11T09:04:54Z</dcterms:modified>
</cp:coreProperties>
</file>